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71" r:id="rId9"/>
    <p:sldId id="274" r:id="rId10"/>
    <p:sldId id="262" r:id="rId11"/>
    <p:sldId id="272" r:id="rId12"/>
    <p:sldId id="273" r:id="rId13"/>
    <p:sldId id="263" r:id="rId14"/>
    <p:sldId id="264" r:id="rId15"/>
    <p:sldId id="265" r:id="rId16"/>
    <p:sldId id="266" r:id="rId17"/>
    <p:sldId id="275" r:id="rId18"/>
    <p:sldId id="267" r:id="rId19"/>
    <p:sldId id="26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1D304-EAE7-4822-94E8-44572E7320C3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9E465-9514-4E7C-A7AA-B6FA1397DC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3A5D0-8E4F-4A5F-9F75-E9F07E746733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A53CC-4FFD-4167-AC53-B4DD506E2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DD212-B075-42C9-AD8D-B802B7C71F3B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C182B-134E-4565-B1B5-4FC568B4C9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1E3F0-D7DF-4559-9730-BB296EA561FA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61ADC-2D84-4C10-85D8-AD2FD4C64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3BAF7-77C9-44D8-AFA8-143E208FAF8F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9C600-570B-45E2-A066-1B3F109AF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FB8DF-AD31-4163-B053-A7C3345E6084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ADABC-A6FB-4E82-A6D7-E6A6E4B00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77C44-3CB8-42ED-85BF-D799539BF9DA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B7F6-65B1-4B09-B730-13F92857A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69851-822A-439A-96F2-C827E1EBF90D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6461E-291D-4294-BFD8-9D2AF1A45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DF35C-4C68-43DC-990A-1614F1C9009B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2C6DD-F7DD-424D-BF09-1A17F9ED2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3D191-B5D8-4FF4-A5D6-DB8793F3C73C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B27FE-9400-4147-B8C6-AC722EEE4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3679F-D294-4D85-9E35-2931BDC196B1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7688B-8CDF-4A9F-B820-F7910EFE1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3BDAC7-1D2A-4B67-A5C6-EAF70868CD88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519ED6-2CF9-434E-BE33-F0BB8D923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72" r:id="rId9"/>
    <p:sldLayoutId id="2147483663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E7BC2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E7BC2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2438400"/>
            <a:ext cx="7851648" cy="1828800"/>
          </a:xfrm>
        </p:spPr>
        <p:txBody>
          <a:bodyPr>
            <a:prstTxWarp prst="textPlain">
              <a:avLst/>
            </a:prstTxWarp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>Запорізька січ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71600"/>
            <a:ext cx="3657600" cy="3962400"/>
          </a:xfrm>
        </p:spPr>
        <p:txBody>
          <a:bodyPr>
            <a:normAutofit fontScale="925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Крім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власних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органів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державного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управління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, в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Січі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функціонувало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також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власне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козацьке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право, яке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було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не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писаним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законом, а </a:t>
            </a:r>
            <a:r>
              <a:rPr lang="ru-RU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</a:t>
            </a:r>
            <a:r>
              <a:rPr lang="ru-RU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стародавнім</a:t>
            </a:r>
            <a:r>
              <a:rPr lang="ru-RU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звичаєм</a:t>
            </a:r>
            <a:r>
              <a:rPr lang="ru-RU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</a:t>
            </a:r>
            <a:r>
              <a:rPr lang="ru-RU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словесним</a:t>
            </a:r>
            <a:r>
              <a:rPr lang="ru-RU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правом </a:t>
            </a:r>
            <a:r>
              <a:rPr lang="ru-RU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</a:t>
            </a:r>
            <a:r>
              <a:rPr lang="ru-RU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здоровим</a:t>
            </a:r>
            <a:r>
              <a:rPr lang="ru-RU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b="1" i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глуздом</a:t>
            </a:r>
            <a:r>
              <a:rPr lang="ru-RU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».</a:t>
            </a: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ru-RU" b="1" dirty="0" smtClean="0">
              <a:ln w="50800"/>
              <a:solidFill>
                <a:schemeClr val="bg1">
                  <a:shade val="5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76200" y="4572000"/>
            <a:ext cx="9220200" cy="2286000"/>
          </a:xfrm>
        </p:spPr>
        <p:txBody>
          <a:bodyPr>
            <a:normAutofit fontScale="92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Козацьке право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фіксувало ті відносини, що сформувались у Січі: утверджувало військово-адміністративну організацію (38 військових куренів і 5— 8 територіальних паланок), зумовлювало правила військових дій, діяльність адміністративних та судових органів, порядок землекористування, укладання договорів, визначало види злочинів та покарань. 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 descr="doroga_na_sich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514600" y="152400"/>
            <a:ext cx="5867400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3"/>
          <p:cNvSpPr>
            <a:spLocks noGrp="1"/>
          </p:cNvSpPr>
          <p:nvPr>
            <p:ph type="title"/>
          </p:nvPr>
        </p:nvSpPr>
        <p:spPr>
          <a:xfrm>
            <a:off x="3124200" y="6400800"/>
            <a:ext cx="5715000" cy="323850"/>
          </a:xfrm>
        </p:spPr>
        <p:txBody>
          <a:bodyPr/>
          <a:lstStyle/>
          <a:p>
            <a:r>
              <a:rPr lang="ru-RU" sz="1600" smtClean="0"/>
              <a:t>Карта земель Війська Запорізького на початок 18-го століття.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458200" cy="2286000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/>
              <a:t>Запорожжя</a:t>
            </a:r>
            <a:r>
              <a:rPr lang="ru-RU" dirty="0" smtClean="0"/>
              <a:t> мало </a:t>
            </a:r>
            <a:r>
              <a:rPr lang="ru-RU" dirty="0" err="1" smtClean="0"/>
              <a:t>і</a:t>
            </a:r>
            <a:r>
              <a:rPr lang="ru-RU" dirty="0" smtClean="0"/>
              <a:t> свою </a:t>
            </a:r>
            <a:r>
              <a:rPr lang="ru-RU" b="1" dirty="0" err="1" smtClean="0"/>
              <a:t>територію</a:t>
            </a:r>
            <a:r>
              <a:rPr lang="ru-RU" dirty="0" smtClean="0"/>
              <a:t>, яка </a:t>
            </a:r>
            <a:r>
              <a:rPr lang="ru-RU" dirty="0" err="1" smtClean="0"/>
              <a:t>називалася</a:t>
            </a:r>
            <a:r>
              <a:rPr lang="ru-RU" dirty="0" smtClean="0"/>
              <a:t> </a:t>
            </a:r>
            <a:r>
              <a:rPr lang="ru-RU" i="1" u="sng" dirty="0" smtClean="0"/>
              <a:t>«землями </a:t>
            </a:r>
            <a:r>
              <a:rPr lang="ru-RU" i="1" u="sng" dirty="0" err="1" smtClean="0"/>
              <a:t>Війська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Запорозького</a:t>
            </a:r>
            <a:r>
              <a:rPr lang="ru-RU" i="1" u="sng" dirty="0" smtClean="0"/>
              <a:t>».</a:t>
            </a:r>
            <a:r>
              <a:rPr lang="ru-RU" dirty="0" smtClean="0"/>
              <a:t> </a:t>
            </a:r>
            <a:r>
              <a:rPr lang="ru-RU" dirty="0" err="1" smtClean="0"/>
              <a:t>Розташовуючись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Дніпропетровської</a:t>
            </a:r>
            <a:r>
              <a:rPr lang="ru-RU" dirty="0" smtClean="0"/>
              <a:t>, </a:t>
            </a:r>
            <a:r>
              <a:rPr lang="ru-RU" dirty="0" err="1" smtClean="0"/>
              <a:t>Запорізької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Херсонської</a:t>
            </a:r>
            <a:r>
              <a:rPr lang="ru-RU" dirty="0" smtClean="0"/>
              <a:t>, </a:t>
            </a:r>
            <a:r>
              <a:rPr lang="ru-RU" dirty="0" err="1" smtClean="0"/>
              <a:t>Кіровоградської</a:t>
            </a:r>
            <a:r>
              <a:rPr lang="ru-RU" dirty="0" smtClean="0"/>
              <a:t>, </a:t>
            </a:r>
            <a:r>
              <a:rPr lang="ru-RU" dirty="0" err="1" smtClean="0"/>
              <a:t>Донецької</a:t>
            </a:r>
            <a:r>
              <a:rPr lang="ru-RU" dirty="0" smtClean="0"/>
              <a:t>, </a:t>
            </a:r>
            <a:r>
              <a:rPr lang="ru-RU" dirty="0" err="1" smtClean="0"/>
              <a:t>Луганської</a:t>
            </a:r>
            <a:r>
              <a:rPr lang="ru-RU" dirty="0" smtClean="0"/>
              <a:t> та </a:t>
            </a:r>
            <a:r>
              <a:rPr lang="ru-RU" dirty="0" err="1" smtClean="0"/>
              <a:t>Харківської</a:t>
            </a:r>
            <a:r>
              <a:rPr lang="ru-RU" dirty="0" smtClean="0"/>
              <a:t> областей, </a:t>
            </a:r>
            <a:r>
              <a:rPr lang="ru-RU" dirty="0" err="1" smtClean="0"/>
              <a:t>Запорозька</a:t>
            </a:r>
            <a:r>
              <a:rPr lang="ru-RU" dirty="0" smtClean="0"/>
              <a:t> </a:t>
            </a:r>
            <a:r>
              <a:rPr lang="ru-RU" dirty="0" err="1" smtClean="0"/>
              <a:t>Січ</a:t>
            </a:r>
            <a:r>
              <a:rPr lang="ru-RU" dirty="0" smtClean="0"/>
              <a:t> у XVIII ст. за </a:t>
            </a:r>
            <a:r>
              <a:rPr lang="ru-RU" dirty="0" err="1" smtClean="0"/>
              <a:t>розмірами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наближалася</a:t>
            </a:r>
            <a:r>
              <a:rPr lang="ru-RU" dirty="0" smtClean="0"/>
              <a:t> до </a:t>
            </a:r>
            <a:r>
              <a:rPr lang="ru-RU" dirty="0" err="1" smtClean="0"/>
              <a:t>острівної</a:t>
            </a:r>
            <a:r>
              <a:rPr lang="ru-RU" dirty="0" smtClean="0"/>
              <a:t> </a:t>
            </a:r>
            <a:r>
              <a:rPr lang="ru-RU" dirty="0" err="1" smtClean="0"/>
              <a:t>Англії</a:t>
            </a:r>
            <a:r>
              <a:rPr lang="ru-RU" dirty="0" smtClean="0"/>
              <a:t>. 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Запорожжя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змінювалася</a:t>
            </a:r>
            <a:r>
              <a:rPr lang="ru-RU" dirty="0" smtClean="0"/>
              <a:t>, </a:t>
            </a:r>
            <a:r>
              <a:rPr lang="ru-RU" dirty="0" err="1" smtClean="0"/>
              <a:t>кордони</a:t>
            </a:r>
            <a:r>
              <a:rPr lang="ru-RU" dirty="0" smtClean="0"/>
              <a:t> </a:t>
            </a:r>
            <a:r>
              <a:rPr lang="ru-RU" dirty="0" err="1" smtClean="0"/>
              <a:t>переносилися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4579" name="Рисунок 4" descr="HG00Wm1G93g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048000"/>
            <a:ext cx="5562600" cy="336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4000" r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4572000"/>
            <a:ext cx="8915400" cy="22860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b="1" u="sng" dirty="0" smtClean="0"/>
              <a:t>Отже</a:t>
            </a:r>
            <a:r>
              <a:rPr lang="uk-UA" dirty="0" smtClean="0"/>
              <a:t>, йдеться про своєрідну оригінальну форму державності, суть якої фахівці вбачають у самоврядній структурі народної самооборони і господарській формі самовиживання за вакууму державної влади та постійної воєнної небезпеки. </a:t>
            </a:r>
            <a:r>
              <a:rPr lang="ru-RU" dirty="0" smtClean="0"/>
              <a:t>Тут не </a:t>
            </a:r>
            <a:r>
              <a:rPr lang="ru-RU" dirty="0" err="1" smtClean="0"/>
              <a:t>існувало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феодальної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 на землю, 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кріпацтва</a:t>
            </a:r>
            <a:r>
              <a:rPr lang="ru-RU" dirty="0" smtClean="0"/>
              <a:t>; </a:t>
            </a:r>
            <a:r>
              <a:rPr lang="ru-RU" dirty="0" err="1" smtClean="0"/>
              <a:t>панувала</a:t>
            </a:r>
            <a:r>
              <a:rPr lang="ru-RU" dirty="0" smtClean="0"/>
              <a:t> формальна </a:t>
            </a:r>
            <a:r>
              <a:rPr lang="ru-RU" dirty="0" err="1" smtClean="0"/>
              <a:t>рівність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усіма</a:t>
            </a:r>
            <a:r>
              <a:rPr lang="ru-RU" dirty="0" smtClean="0"/>
              <a:t> </a:t>
            </a:r>
            <a:r>
              <a:rPr lang="ru-RU" dirty="0" err="1" smtClean="0"/>
              <a:t>козаками</a:t>
            </a:r>
            <a:r>
              <a:rPr lang="ru-RU" dirty="0" smtClean="0"/>
              <a:t>. У </a:t>
            </a:r>
            <a:r>
              <a:rPr lang="ru-RU" dirty="0" err="1" smtClean="0"/>
              <a:t>Січі</a:t>
            </a:r>
            <a:r>
              <a:rPr lang="ru-RU" dirty="0" smtClean="0"/>
              <a:t> </a:t>
            </a:r>
            <a:r>
              <a:rPr lang="ru-RU" dirty="0" err="1" smtClean="0"/>
              <a:t>панівною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виборна</a:t>
            </a:r>
            <a:r>
              <a:rPr lang="ru-RU" dirty="0" smtClean="0"/>
              <a:t> система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, контроль за </a:t>
            </a:r>
            <a:r>
              <a:rPr lang="ru-RU" dirty="0" err="1" smtClean="0"/>
              <a:t>діяльністю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здійснювала</a:t>
            </a:r>
            <a:r>
              <a:rPr lang="ru-RU" dirty="0" smtClean="0"/>
              <a:t> </a:t>
            </a:r>
            <a:r>
              <a:rPr lang="ru-RU" dirty="0" err="1" smtClean="0"/>
              <a:t>козацька</a:t>
            </a:r>
            <a:r>
              <a:rPr lang="ru-RU" dirty="0" smtClean="0"/>
              <a:t> рада. </a:t>
            </a:r>
            <a:r>
              <a:rPr lang="ru-RU" dirty="0" err="1" smtClean="0"/>
              <a:t>Невідповідність</a:t>
            </a:r>
            <a:r>
              <a:rPr lang="ru-RU" dirty="0" smtClean="0"/>
              <a:t> </a:t>
            </a:r>
            <a:r>
              <a:rPr lang="ru-RU" dirty="0" err="1" smtClean="0"/>
              <a:t>лідера</a:t>
            </a:r>
            <a:r>
              <a:rPr lang="ru-RU" dirty="0" smtClean="0"/>
              <a:t> </a:t>
            </a:r>
            <a:r>
              <a:rPr lang="ru-RU" dirty="0" err="1" smtClean="0"/>
              <a:t>козацьким</a:t>
            </a:r>
            <a:r>
              <a:rPr lang="ru-RU" dirty="0" smtClean="0"/>
              <a:t> нормам могла стати причиною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посади, а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смертної</a:t>
            </a:r>
            <a:r>
              <a:rPr lang="ru-RU" dirty="0" smtClean="0"/>
              <a:t> кари.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5" name="Рисунок 4" descr="2284420978_4b96bae5f6_o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14400" y="304800"/>
            <a:ext cx="8096250" cy="3981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4495800"/>
            <a:ext cx="8915400" cy="22098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Сам </a:t>
            </a:r>
            <a:r>
              <a:rPr lang="ru-RU" b="1" dirty="0" smtClean="0"/>
              <a:t>обряд</a:t>
            </a:r>
            <a:r>
              <a:rPr lang="ru-RU" dirty="0" smtClean="0"/>
              <a:t> </a:t>
            </a:r>
            <a:r>
              <a:rPr lang="ru-RU" b="1" u="sng" dirty="0" err="1" smtClean="0"/>
              <a:t>обрання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старшини</a:t>
            </a:r>
            <a:r>
              <a:rPr lang="ru-RU" u="sng" dirty="0" smtClean="0"/>
              <a:t> </a:t>
            </a:r>
            <a:r>
              <a:rPr lang="ru-RU" dirty="0" err="1" smtClean="0"/>
              <a:t>свідчив</a:t>
            </a:r>
            <a:r>
              <a:rPr lang="ru-RU" dirty="0" smtClean="0"/>
              <a:t> про </a:t>
            </a:r>
            <a:r>
              <a:rPr lang="ru-RU" dirty="0" err="1" smtClean="0"/>
              <a:t>глибоко</a:t>
            </a:r>
            <a:r>
              <a:rPr lang="ru-RU" dirty="0" smtClean="0"/>
              <a:t> </a:t>
            </a:r>
            <a:r>
              <a:rPr lang="ru-RU" dirty="0" err="1" smtClean="0"/>
              <a:t>укорінений</a:t>
            </a:r>
            <a:r>
              <a:rPr lang="ru-RU" dirty="0" smtClean="0"/>
              <a:t> демократизм </a:t>
            </a:r>
            <a:r>
              <a:rPr lang="ru-RU" dirty="0" err="1" smtClean="0"/>
              <a:t>козацької</a:t>
            </a:r>
            <a:r>
              <a:rPr lang="ru-RU" dirty="0" smtClean="0"/>
              <a:t> </a:t>
            </a:r>
            <a:r>
              <a:rPr lang="ru-RU" dirty="0" err="1" smtClean="0"/>
              <a:t>громади</a:t>
            </a:r>
            <a:r>
              <a:rPr lang="ru-RU" dirty="0" smtClean="0"/>
              <a:t>. </a:t>
            </a:r>
            <a:r>
              <a:rPr lang="ru-RU" dirty="0" err="1" smtClean="0"/>
              <a:t>Аби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забував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,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зневажав</a:t>
            </a:r>
            <a:r>
              <a:rPr lang="ru-RU" dirty="0" smtClean="0"/>
              <a:t> </a:t>
            </a:r>
            <a:r>
              <a:rPr lang="ru-RU" dirty="0" err="1" smtClean="0"/>
              <a:t>рядових</a:t>
            </a:r>
            <a:r>
              <a:rPr lang="ru-RU" dirty="0" smtClean="0"/>
              <a:t> </a:t>
            </a:r>
            <a:r>
              <a:rPr lang="ru-RU" dirty="0" err="1" smtClean="0"/>
              <a:t>козаків</a:t>
            </a:r>
            <a:r>
              <a:rPr lang="ru-RU" dirty="0" smtClean="0"/>
              <a:t> та </a:t>
            </a:r>
            <a:r>
              <a:rPr lang="ru-RU" dirty="0" err="1" smtClean="0"/>
              <a:t>пам'ятав</a:t>
            </a:r>
            <a:r>
              <a:rPr lang="ru-RU" dirty="0" smtClean="0"/>
              <a:t>, </a:t>
            </a:r>
            <a:r>
              <a:rPr lang="ru-RU" dirty="0" err="1" smtClean="0"/>
              <a:t>звідки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вийшов</a:t>
            </a:r>
            <a:r>
              <a:rPr lang="ru-RU" dirty="0" smtClean="0"/>
              <a:t>, </a:t>
            </a:r>
            <a:r>
              <a:rPr lang="ru-RU" dirty="0" err="1" smtClean="0"/>
              <a:t>старі</a:t>
            </a:r>
            <a:r>
              <a:rPr lang="ru-RU" dirty="0" smtClean="0"/>
              <a:t> </a:t>
            </a:r>
            <a:r>
              <a:rPr lang="ru-RU" dirty="0" err="1" smtClean="0"/>
              <a:t>січовики</a:t>
            </a:r>
            <a:r>
              <a:rPr lang="ru-RU" dirty="0" smtClean="0"/>
              <a:t> </a:t>
            </a:r>
            <a:r>
              <a:rPr lang="ru-RU" dirty="0" err="1" smtClean="0"/>
              <a:t>посипали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голову </a:t>
            </a:r>
            <a:r>
              <a:rPr lang="ru-RU" dirty="0" err="1" smtClean="0"/>
              <a:t>піском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мазали </a:t>
            </a:r>
            <a:r>
              <a:rPr lang="ru-RU" dirty="0" err="1" smtClean="0"/>
              <a:t>багнюкою</a:t>
            </a:r>
            <a:r>
              <a:rPr lang="ru-RU" dirty="0" smtClean="0"/>
              <a:t>. А </a:t>
            </a:r>
            <a:r>
              <a:rPr lang="ru-RU" dirty="0" err="1" smtClean="0"/>
              <a:t>кошовий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дякувати</a:t>
            </a:r>
            <a:r>
              <a:rPr lang="ru-RU" dirty="0" smtClean="0"/>
              <a:t> за ласку та </a:t>
            </a:r>
            <a:r>
              <a:rPr lang="ru-RU" dirty="0" err="1" smtClean="0"/>
              <a:t>довір'я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вклонятися</a:t>
            </a:r>
            <a:r>
              <a:rPr lang="ru-RU" dirty="0" smtClean="0"/>
              <a:t> на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. </a:t>
            </a:r>
            <a:r>
              <a:rPr lang="ru-RU" dirty="0" err="1" smtClean="0"/>
              <a:t>Водночас</a:t>
            </a:r>
            <a:r>
              <a:rPr lang="ru-RU" dirty="0" smtClean="0"/>
              <a:t>, присягнувши </a:t>
            </a:r>
            <a:r>
              <a:rPr lang="ru-RU" dirty="0" err="1" smtClean="0"/>
              <a:t>отаману</a:t>
            </a:r>
            <a:r>
              <a:rPr lang="ru-RU" dirty="0" smtClean="0"/>
              <a:t>, </a:t>
            </a:r>
            <a:r>
              <a:rPr lang="ru-RU" dirty="0" err="1" smtClean="0"/>
              <a:t>козаки</a:t>
            </a:r>
            <a:r>
              <a:rPr lang="ru-RU" dirty="0" smtClean="0"/>
              <a:t> в </a:t>
            </a:r>
            <a:r>
              <a:rPr lang="ru-RU" dirty="0" err="1" smtClean="0"/>
              <a:t>усьому</a:t>
            </a:r>
            <a:r>
              <a:rPr lang="ru-RU" dirty="0" smtClean="0"/>
              <a:t> </a:t>
            </a:r>
            <a:r>
              <a:rPr lang="ru-RU" dirty="0" err="1" smtClean="0"/>
              <a:t>підкорялися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шанобливо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ставилися</a:t>
            </a:r>
            <a:r>
              <a:rPr lang="ru-RU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4" name="Рисунок 3" descr="0898777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209800" y="228600"/>
            <a:ext cx="6205799" cy="41334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4572000"/>
            <a:ext cx="8686800" cy="22860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/>
              <a:t>Взаємовплив волелюбних і </a:t>
            </a:r>
            <a:r>
              <a:rPr lang="uk-UA" b="1" u="sng" dirty="0" smtClean="0"/>
              <a:t>національно-релігійних засад</a:t>
            </a:r>
            <a:r>
              <a:rPr lang="uk-UA" u="sng" dirty="0" smtClean="0"/>
              <a:t> </a:t>
            </a:r>
            <a:r>
              <a:rPr lang="uk-UA" dirty="0" smtClean="0"/>
              <a:t>лежить не тільки в основі світобачення козаків, а є своєрідним ідеологічним фундаментом усієї будови козацької держави. </a:t>
            </a:r>
            <a:r>
              <a:rPr lang="ru-RU" dirty="0" err="1" smtClean="0"/>
              <a:t>Глибока</a:t>
            </a:r>
            <a:r>
              <a:rPr lang="ru-RU" dirty="0" smtClean="0"/>
              <a:t> </a:t>
            </a:r>
            <a:r>
              <a:rPr lang="ru-RU" i="1" u="sng" dirty="0" err="1" smtClean="0"/>
              <a:t>релігійність</a:t>
            </a:r>
            <a:r>
              <a:rPr lang="ru-RU" dirty="0" smtClean="0"/>
              <a:t>, </a:t>
            </a:r>
            <a:r>
              <a:rPr lang="ru-RU" dirty="0" err="1" smtClean="0"/>
              <a:t>ревний</a:t>
            </a:r>
            <a:r>
              <a:rPr lang="ru-RU" dirty="0" smtClean="0"/>
              <a:t>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православної</a:t>
            </a:r>
            <a:r>
              <a:rPr lang="ru-RU" dirty="0" smtClean="0"/>
              <a:t> </a:t>
            </a:r>
            <a:r>
              <a:rPr lang="ru-RU" dirty="0" err="1" smtClean="0"/>
              <a:t>віри</a:t>
            </a:r>
            <a:r>
              <a:rPr lang="ru-RU" dirty="0" smtClean="0"/>
              <a:t> —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духовного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Запорожжя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i="1" u="sng" dirty="0" err="1" smtClean="0"/>
              <a:t>православ'я</a:t>
            </a:r>
            <a:r>
              <a:rPr lang="ru-RU" dirty="0" smtClean="0"/>
              <a:t>, очевидно,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вплинуло</a:t>
            </a:r>
            <a:r>
              <a:rPr lang="ru-RU" dirty="0" smtClean="0"/>
              <a:t> на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романтичної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лицарства</a:t>
            </a:r>
            <a:r>
              <a:rPr lang="ru-RU" dirty="0" smtClean="0"/>
              <a:t>, </a:t>
            </a:r>
            <a:r>
              <a:rPr lang="ru-RU" dirty="0" err="1" smtClean="0"/>
              <a:t>яким</a:t>
            </a:r>
            <a:r>
              <a:rPr lang="ru-RU" dirty="0" smtClean="0"/>
              <a:t> стало </a:t>
            </a:r>
            <a:r>
              <a:rPr lang="ru-RU" dirty="0" err="1" smtClean="0"/>
              <a:t>запорозьке</a:t>
            </a:r>
            <a:r>
              <a:rPr lang="ru-RU" dirty="0" smtClean="0"/>
              <a:t> </a:t>
            </a:r>
            <a:r>
              <a:rPr lang="ru-RU" dirty="0" err="1" smtClean="0"/>
              <a:t>козацтво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в </a:t>
            </a:r>
            <a:r>
              <a:rPr lang="ru-RU" dirty="0" err="1" smtClean="0"/>
              <a:t>православній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</a:t>
            </a:r>
            <a:r>
              <a:rPr lang="ru-RU" dirty="0" err="1" smtClean="0"/>
              <a:t>глибока</a:t>
            </a:r>
            <a:r>
              <a:rPr lang="ru-RU" dirty="0" smtClean="0"/>
              <a:t> </a:t>
            </a:r>
            <a:r>
              <a:rPr lang="ru-RU" dirty="0" err="1" smtClean="0"/>
              <a:t>духовність</a:t>
            </a:r>
            <a:r>
              <a:rPr lang="ru-RU" dirty="0" smtClean="0"/>
              <a:t> </a:t>
            </a:r>
            <a:r>
              <a:rPr lang="ru-RU" dirty="0" err="1" smtClean="0"/>
              <a:t>протиставляється</a:t>
            </a:r>
            <a:r>
              <a:rPr lang="ru-RU" dirty="0" smtClean="0"/>
              <a:t> </a:t>
            </a:r>
            <a:r>
              <a:rPr lang="ru-RU" dirty="0" err="1" smtClean="0"/>
              <a:t>корисливому</a:t>
            </a:r>
            <a:r>
              <a:rPr lang="ru-RU" dirty="0" smtClean="0"/>
              <a:t> </a:t>
            </a:r>
            <a:r>
              <a:rPr lang="ru-RU" dirty="0" err="1" smtClean="0"/>
              <a:t>індивідуалізму</a:t>
            </a:r>
            <a:r>
              <a:rPr lang="ru-RU" dirty="0" smtClean="0"/>
              <a:t>, </a:t>
            </a:r>
            <a:r>
              <a:rPr lang="ru-RU" dirty="0" err="1" smtClean="0"/>
              <a:t>матеріальні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</a:t>
            </a:r>
            <a:r>
              <a:rPr lang="ru-RU" dirty="0" err="1" smtClean="0"/>
              <a:t>відсуваються</a:t>
            </a:r>
            <a:r>
              <a:rPr lang="ru-RU" dirty="0" smtClean="0"/>
              <a:t> на </a:t>
            </a:r>
            <a:r>
              <a:rPr lang="ru-RU" dirty="0" err="1" smtClean="0"/>
              <a:t>другий</a:t>
            </a:r>
            <a:r>
              <a:rPr lang="ru-RU" dirty="0" smtClean="0"/>
              <a:t> план.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27653" name="Рисунок 3" descr="мчсмсч.jpe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52400"/>
            <a:ext cx="615315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5800" y="1219200"/>
            <a:ext cx="4343400" cy="47244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Про </a:t>
            </a:r>
            <a:r>
              <a:rPr lang="ru-RU" dirty="0" err="1" smtClean="0"/>
              <a:t>прихильне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</a:t>
            </a:r>
            <a:r>
              <a:rPr lang="ru-RU" dirty="0" err="1" smtClean="0"/>
              <a:t>козаків</a:t>
            </a:r>
            <a:r>
              <a:rPr lang="ru-RU" dirty="0" smtClean="0"/>
              <a:t> до </a:t>
            </a:r>
            <a:r>
              <a:rPr lang="ru-RU" dirty="0" err="1" smtClean="0"/>
              <a:t>релігії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в межах вольностей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Запорозького</a:t>
            </a:r>
            <a:r>
              <a:rPr lang="ru-RU" dirty="0" smtClean="0"/>
              <a:t> Низового </a:t>
            </a:r>
            <a:r>
              <a:rPr lang="ru-RU" b="1" dirty="0" err="1" smtClean="0"/>
              <a:t>понад</a:t>
            </a:r>
            <a:r>
              <a:rPr lang="ru-RU" dirty="0" smtClean="0"/>
              <a:t> </a:t>
            </a:r>
            <a:r>
              <a:rPr lang="ru-RU" b="1" dirty="0" smtClean="0"/>
              <a:t>60 </a:t>
            </a:r>
            <a:r>
              <a:rPr lang="ru-RU" b="1" dirty="0" err="1" smtClean="0"/>
              <a:t>церков</a:t>
            </a:r>
            <a:r>
              <a:rPr lang="ru-RU" dirty="0" smtClean="0"/>
              <a:t>. </a:t>
            </a:r>
            <a:r>
              <a:rPr lang="ru-RU" dirty="0" err="1" smtClean="0"/>
              <a:t>Козаки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відвідували</a:t>
            </a:r>
            <a:r>
              <a:rPr lang="ru-RU" dirty="0" smtClean="0"/>
              <a:t> </a:t>
            </a:r>
            <a:r>
              <a:rPr lang="ru-RU" dirty="0" err="1" smtClean="0"/>
              <a:t>богослужіння</a:t>
            </a:r>
            <a:r>
              <a:rPr lang="ru-RU" dirty="0" smtClean="0"/>
              <a:t> та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молебні</a:t>
            </a:r>
            <a:r>
              <a:rPr lang="ru-RU" dirty="0" smtClean="0"/>
              <a:t>. Характерно, </a:t>
            </a:r>
            <a:r>
              <a:rPr lang="ru-RU" dirty="0" err="1" smtClean="0"/>
              <a:t>що</a:t>
            </a:r>
            <a:r>
              <a:rPr lang="ru-RU" dirty="0" smtClean="0"/>
              <a:t> при </a:t>
            </a:r>
            <a:r>
              <a:rPr lang="ru-RU" dirty="0" err="1" smtClean="0"/>
              <a:t>читанні</a:t>
            </a:r>
            <a:r>
              <a:rPr lang="ru-RU" dirty="0" smtClean="0"/>
              <a:t> </a:t>
            </a:r>
            <a:r>
              <a:rPr lang="ru-RU" dirty="0" err="1" smtClean="0"/>
              <a:t>Євангелія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козаки</a:t>
            </a:r>
            <a:r>
              <a:rPr lang="ru-RU" dirty="0" smtClean="0"/>
              <a:t> </a:t>
            </a:r>
            <a:r>
              <a:rPr lang="ru-RU" dirty="0" err="1" smtClean="0"/>
              <a:t>випростовувалися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 </a:t>
            </a:r>
            <a:r>
              <a:rPr lang="ru-RU" dirty="0" err="1" smtClean="0"/>
              <a:t>половини</a:t>
            </a:r>
            <a:r>
              <a:rPr lang="ru-RU" dirty="0" smtClean="0"/>
              <a:t> </a:t>
            </a:r>
            <a:r>
              <a:rPr lang="ru-RU" dirty="0" err="1" smtClean="0"/>
              <a:t>витягали</a:t>
            </a:r>
            <a:r>
              <a:rPr lang="ru-RU" dirty="0" smtClean="0"/>
              <a:t> </a:t>
            </a:r>
            <a:r>
              <a:rPr lang="ru-RU" dirty="0" err="1" smtClean="0"/>
              <a:t>шаблі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піхов</a:t>
            </a:r>
            <a:r>
              <a:rPr lang="ru-RU" dirty="0" smtClean="0"/>
              <a:t> на знак </a:t>
            </a:r>
            <a:r>
              <a:rPr lang="ru-RU" dirty="0" err="1" smtClean="0"/>
              <a:t>готовності</a:t>
            </a:r>
            <a:r>
              <a:rPr lang="ru-RU" dirty="0" smtClean="0"/>
              <a:t> </a:t>
            </a:r>
            <a:r>
              <a:rPr lang="ru-RU" dirty="0" err="1" smtClean="0"/>
              <a:t>захищати</a:t>
            </a:r>
            <a:r>
              <a:rPr lang="ru-RU" dirty="0" smtClean="0"/>
              <a:t> </a:t>
            </a:r>
            <a:r>
              <a:rPr lang="ru-RU" dirty="0" err="1" smtClean="0"/>
              <a:t>зброєю</a:t>
            </a:r>
            <a:r>
              <a:rPr lang="ru-RU" dirty="0" smtClean="0"/>
              <a:t> слово Боже </a:t>
            </a:r>
            <a:r>
              <a:rPr lang="ru-RU" dirty="0" err="1" smtClean="0"/>
              <a:t>від</a:t>
            </a:r>
            <a:r>
              <a:rPr lang="ru-RU" dirty="0" smtClean="0"/>
              <a:t> ворога.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козак</a:t>
            </a:r>
            <a:r>
              <a:rPr lang="ru-RU" dirty="0" smtClean="0"/>
              <a:t>, </a:t>
            </a:r>
            <a:r>
              <a:rPr lang="ru-RU" dirty="0" err="1" smtClean="0"/>
              <a:t>умираючи</a:t>
            </a:r>
            <a:r>
              <a:rPr lang="ru-RU" dirty="0" smtClean="0"/>
              <a:t>, </a:t>
            </a:r>
            <a:r>
              <a:rPr lang="ru-RU" dirty="0" err="1" smtClean="0"/>
              <a:t>відписував</a:t>
            </a:r>
            <a:r>
              <a:rPr lang="ru-RU" dirty="0" smtClean="0"/>
              <a:t> на </a:t>
            </a:r>
            <a:r>
              <a:rPr lang="ru-RU" dirty="0" err="1" smtClean="0"/>
              <a:t>церкву</a:t>
            </a:r>
            <a:r>
              <a:rPr lang="ru-RU" dirty="0" smtClean="0"/>
              <a:t> </a:t>
            </a:r>
            <a:r>
              <a:rPr lang="ru-RU" dirty="0" err="1" smtClean="0"/>
              <a:t>ікону</a:t>
            </a:r>
            <a:r>
              <a:rPr lang="ru-RU" dirty="0" smtClean="0"/>
              <a:t>, медаль, </a:t>
            </a:r>
            <a:r>
              <a:rPr lang="ru-RU" dirty="0" err="1" smtClean="0"/>
              <a:t>зливок</a:t>
            </a:r>
            <a:r>
              <a:rPr lang="ru-RU" dirty="0" smtClean="0"/>
              <a:t> золота, </a:t>
            </a:r>
            <a:r>
              <a:rPr lang="ru-RU" dirty="0" err="1" smtClean="0"/>
              <a:t>срібла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533400" y="1219200"/>
            <a:ext cx="3733800" cy="4752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419600"/>
            <a:ext cx="9144000" cy="2438400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Особливо </a:t>
            </a:r>
            <a:r>
              <a:rPr lang="ru-RU" dirty="0" err="1" smtClean="0"/>
              <a:t>прихильність</a:t>
            </a:r>
            <a:r>
              <a:rPr lang="ru-RU" dirty="0" smtClean="0"/>
              <a:t> </a:t>
            </a:r>
            <a:r>
              <a:rPr lang="ru-RU" dirty="0" err="1" smtClean="0"/>
              <a:t>козаків</a:t>
            </a:r>
            <a:r>
              <a:rPr lang="ru-RU" dirty="0" smtClean="0"/>
              <a:t> до </a:t>
            </a:r>
            <a:r>
              <a:rPr lang="ru-RU" dirty="0" err="1" smtClean="0"/>
              <a:t>православ'я</a:t>
            </a:r>
            <a:r>
              <a:rPr lang="ru-RU" dirty="0" smtClean="0"/>
              <a:t> </a:t>
            </a:r>
            <a:r>
              <a:rPr lang="ru-RU" dirty="0" err="1" smtClean="0"/>
              <a:t>виявилася</a:t>
            </a:r>
            <a:r>
              <a:rPr lang="ru-RU" dirty="0" smtClean="0"/>
              <a:t> у </a:t>
            </a:r>
            <a:r>
              <a:rPr lang="ru-RU" dirty="0" err="1" smtClean="0"/>
              <a:t>боротьбі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окатоличення</a:t>
            </a:r>
            <a:r>
              <a:rPr lang="ru-RU" dirty="0" smtClean="0"/>
              <a:t> та </a:t>
            </a:r>
            <a:r>
              <a:rPr lang="ru-RU" dirty="0" err="1" smtClean="0"/>
              <a:t>унійного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постійного</a:t>
            </a:r>
            <a:r>
              <a:rPr lang="ru-RU" dirty="0" smtClean="0"/>
              <a:t> </a:t>
            </a:r>
            <a:r>
              <a:rPr lang="ru-RU" dirty="0" err="1" smtClean="0"/>
              <a:t>стресового</a:t>
            </a:r>
            <a:r>
              <a:rPr lang="ru-RU" dirty="0" smtClean="0"/>
              <a:t> стану,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власним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 </a:t>
            </a:r>
            <a:r>
              <a:rPr lang="ru-RU" dirty="0" err="1" smtClean="0"/>
              <a:t>релігія</a:t>
            </a:r>
            <a:r>
              <a:rPr lang="ru-RU" dirty="0" smtClean="0"/>
              <a:t> та </a:t>
            </a:r>
            <a:r>
              <a:rPr lang="ru-RU" dirty="0" err="1" smtClean="0"/>
              <a:t>церква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для </a:t>
            </a:r>
            <a:r>
              <a:rPr lang="ru-RU" dirty="0" err="1" smtClean="0"/>
              <a:t>козацтва</a:t>
            </a:r>
            <a:r>
              <a:rPr lang="ru-RU" dirty="0" smtClean="0"/>
              <a:t> пристанищем </a:t>
            </a:r>
            <a:r>
              <a:rPr lang="ru-RU" dirty="0" err="1" smtClean="0"/>
              <a:t>спокою</a:t>
            </a:r>
            <a:r>
              <a:rPr lang="ru-RU" dirty="0" smtClean="0"/>
              <a:t>, де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врівноважити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заспокоїти</a:t>
            </a:r>
            <a:r>
              <a:rPr lang="ru-RU" dirty="0" smtClean="0"/>
              <a:t> </a:t>
            </a:r>
            <a:r>
              <a:rPr lang="ru-RU" dirty="0" err="1" smtClean="0"/>
              <a:t>вируюче</a:t>
            </a:r>
            <a:r>
              <a:rPr lang="ru-RU" dirty="0" smtClean="0"/>
              <a:t> </a:t>
            </a:r>
            <a:r>
              <a:rPr lang="ru-RU" dirty="0" err="1" smtClean="0"/>
              <a:t>козацьке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підготуватися</a:t>
            </a:r>
            <a:r>
              <a:rPr lang="ru-RU" dirty="0" smtClean="0"/>
              <a:t> до </a:t>
            </a:r>
            <a:r>
              <a:rPr lang="ru-RU" dirty="0" err="1" smtClean="0"/>
              <a:t>самозречення</a:t>
            </a:r>
            <a:r>
              <a:rPr lang="ru-RU" dirty="0" smtClean="0"/>
              <a:t> та подвигу, </a:t>
            </a:r>
            <a:r>
              <a:rPr lang="ru-RU" dirty="0" err="1" smtClean="0"/>
              <a:t>що</a:t>
            </a:r>
            <a:r>
              <a:rPr lang="ru-RU" dirty="0" smtClean="0"/>
              <a:t> становили суть </a:t>
            </a:r>
            <a:r>
              <a:rPr lang="ru-RU" dirty="0" err="1" smtClean="0"/>
              <a:t>запорозького</a:t>
            </a:r>
            <a:r>
              <a:rPr lang="ru-RU" dirty="0" smtClean="0"/>
              <a:t> способу </a:t>
            </a:r>
            <a:r>
              <a:rPr lang="ru-RU" dirty="0" err="1" smtClean="0"/>
              <a:t>існування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тому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констатувати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православ'ям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козацтвом</a:t>
            </a:r>
            <a:r>
              <a:rPr lang="ru-RU" dirty="0" smtClean="0"/>
              <a:t> </a:t>
            </a:r>
            <a:r>
              <a:rPr lang="ru-RU" dirty="0" err="1" smtClean="0"/>
              <a:t>існував</a:t>
            </a:r>
            <a:r>
              <a:rPr lang="ru-RU" dirty="0" smtClean="0"/>
              <a:t> </a:t>
            </a:r>
            <a:r>
              <a:rPr lang="ru-RU" dirty="0" err="1" smtClean="0"/>
              <a:t>глибинний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, </a:t>
            </a:r>
            <a:r>
              <a:rPr lang="ru-RU" dirty="0" err="1" smtClean="0"/>
              <a:t>козацький</a:t>
            </a:r>
            <a:r>
              <a:rPr lang="ru-RU" dirty="0" smtClean="0"/>
              <a:t> </a:t>
            </a:r>
            <a:r>
              <a:rPr lang="ru-RU" dirty="0" err="1" smtClean="0"/>
              <a:t>устрій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демократичний</a:t>
            </a:r>
            <a:r>
              <a:rPr lang="ru-RU" dirty="0" smtClean="0"/>
              <a:t> характер, </a:t>
            </a:r>
            <a:r>
              <a:rPr lang="ru-RU" dirty="0" err="1" smtClean="0"/>
              <a:t>і</a:t>
            </a:r>
            <a:r>
              <a:rPr lang="ru-RU" dirty="0" smtClean="0"/>
              <a:t> тому </a:t>
            </a:r>
            <a:r>
              <a:rPr lang="ru-RU" dirty="0" err="1" smtClean="0"/>
              <a:t>Запорозьку</a:t>
            </a:r>
            <a:r>
              <a:rPr lang="ru-RU" dirty="0" smtClean="0"/>
              <a:t> </a:t>
            </a:r>
            <a:r>
              <a:rPr lang="ru-RU" dirty="0" err="1" smtClean="0"/>
              <a:t>Січ</a:t>
            </a:r>
            <a:r>
              <a:rPr lang="ru-RU" dirty="0" smtClean="0"/>
              <a:t>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обґрунтовано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назвати</a:t>
            </a:r>
            <a:r>
              <a:rPr lang="ru-RU" dirty="0" smtClean="0"/>
              <a:t> </a:t>
            </a:r>
            <a:r>
              <a:rPr lang="ru-RU" u="sng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«</a:t>
            </a:r>
            <a:r>
              <a:rPr lang="ru-RU" u="sng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християнською</a:t>
            </a:r>
            <a:r>
              <a:rPr lang="ru-RU" u="sng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u="sng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козацькою</a:t>
            </a:r>
            <a:r>
              <a:rPr lang="ru-RU" u="sng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u="sng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республікою</a:t>
            </a:r>
            <a:r>
              <a:rPr lang="ru-RU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».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9699" name="Рисунок 3" descr="97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28600"/>
            <a:ext cx="6388100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90600"/>
            <a:ext cx="4724400" cy="55626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</a:t>
            </a:r>
            <a:r>
              <a:rPr lang="ru-RU" dirty="0" err="1" smtClean="0"/>
              <a:t>Козацька</a:t>
            </a:r>
            <a:r>
              <a:rPr lang="ru-RU" dirty="0" smtClean="0"/>
              <a:t> форма </a:t>
            </a:r>
            <a:r>
              <a:rPr lang="ru-RU" dirty="0" err="1" smtClean="0"/>
              <a:t>державності</a:t>
            </a:r>
            <a:r>
              <a:rPr lang="ru-RU" dirty="0" smtClean="0"/>
              <a:t> мала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 По-перше, вона </a:t>
            </a:r>
            <a:r>
              <a:rPr lang="ru-RU" dirty="0" err="1" smtClean="0"/>
              <a:t>виникла</a:t>
            </a:r>
            <a:r>
              <a:rPr lang="ru-RU" dirty="0" smtClean="0"/>
              <a:t> не на </a:t>
            </a:r>
            <a:r>
              <a:rPr lang="ru-RU" dirty="0" err="1" smtClean="0"/>
              <a:t>етнічній</a:t>
            </a:r>
            <a:r>
              <a:rPr lang="ru-RU" dirty="0" smtClean="0"/>
              <a:t>, а на </a:t>
            </a:r>
            <a:r>
              <a:rPr lang="ru-RU" dirty="0" err="1" smtClean="0"/>
              <a:t>морально-психологічній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. Людей </a:t>
            </a:r>
            <a:r>
              <a:rPr lang="ru-RU" dirty="0" err="1" smtClean="0"/>
              <a:t>об'єднала</a:t>
            </a:r>
            <a:r>
              <a:rPr lang="ru-RU" dirty="0" smtClean="0"/>
              <a:t> не сила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а </a:t>
            </a:r>
            <a:r>
              <a:rPr lang="ru-RU" b="1" u="sng" dirty="0" smtClean="0"/>
              <a:t>духовна </a:t>
            </a:r>
            <a:r>
              <a:rPr lang="ru-RU" b="1" u="sng" dirty="0" err="1" smtClean="0"/>
              <a:t>спорідненість</a:t>
            </a:r>
            <a:r>
              <a:rPr lang="ru-RU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/>
              <a:t>По-друге</a:t>
            </a:r>
            <a:r>
              <a:rPr lang="ru-RU" dirty="0" smtClean="0"/>
              <a:t>, </a:t>
            </a:r>
            <a:r>
              <a:rPr lang="ru-RU" dirty="0" err="1" smtClean="0"/>
              <a:t>Запорозька</a:t>
            </a:r>
            <a:r>
              <a:rPr lang="ru-RU" dirty="0" smtClean="0"/>
              <a:t> </a:t>
            </a:r>
            <a:r>
              <a:rPr lang="ru-RU" dirty="0" err="1" smtClean="0"/>
              <a:t>Січ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b="1" u="sng" dirty="0" err="1" smtClean="0"/>
              <a:t>деформованим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варіантом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державності</a:t>
            </a:r>
            <a:r>
              <a:rPr lang="ru-RU" dirty="0" smtClean="0"/>
              <a:t>: </a:t>
            </a:r>
            <a:r>
              <a:rPr lang="ru-RU" dirty="0" err="1" smtClean="0"/>
              <a:t>інтенсивний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— </a:t>
            </a:r>
            <a:r>
              <a:rPr lang="ru-RU" dirty="0" err="1" smtClean="0"/>
              <a:t>могутнє</a:t>
            </a:r>
            <a:r>
              <a:rPr lang="ru-RU" dirty="0" smtClean="0"/>
              <a:t> </a:t>
            </a:r>
            <a:r>
              <a:rPr lang="ru-RU" dirty="0" err="1" smtClean="0"/>
              <a:t>військо</a:t>
            </a:r>
            <a:r>
              <a:rPr lang="ru-RU" dirty="0" smtClean="0"/>
              <a:t> та </a:t>
            </a:r>
            <a:r>
              <a:rPr lang="ru-RU" dirty="0" err="1" smtClean="0"/>
              <a:t>озброєння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примітивний</a:t>
            </a:r>
            <a:r>
              <a:rPr lang="ru-RU" dirty="0" smtClean="0"/>
              <a:t> </a:t>
            </a:r>
            <a:r>
              <a:rPr lang="ru-RU" dirty="0" err="1" smtClean="0"/>
              <a:t>економічний</a:t>
            </a:r>
            <a:r>
              <a:rPr lang="ru-RU" dirty="0" smtClean="0"/>
              <a:t> сектор (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власної</a:t>
            </a:r>
            <a:r>
              <a:rPr lang="ru-RU" dirty="0" smtClean="0"/>
              <a:t> </a:t>
            </a:r>
            <a:r>
              <a:rPr lang="ru-RU" dirty="0" err="1" smtClean="0"/>
              <a:t>фінансової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грошей, </a:t>
            </a:r>
            <a:r>
              <a:rPr lang="ru-RU" dirty="0" err="1" smtClean="0"/>
              <a:t>міст</a:t>
            </a:r>
            <a:r>
              <a:rPr lang="ru-RU" dirty="0" smtClean="0"/>
              <a:t>, </a:t>
            </a:r>
            <a:r>
              <a:rPr lang="ru-RU" dirty="0" err="1" smtClean="0"/>
              <a:t>розвинутої</a:t>
            </a:r>
            <a:r>
              <a:rPr lang="ru-RU" dirty="0" smtClean="0"/>
              <a:t> </a:t>
            </a:r>
            <a:r>
              <a:rPr lang="ru-RU" dirty="0" err="1" smtClean="0"/>
              <a:t>інфраструктури</a:t>
            </a:r>
            <a:r>
              <a:rPr lang="ru-RU" dirty="0" smtClean="0"/>
              <a:t>).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4" name="Рисунок 3" descr="image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990600"/>
            <a:ext cx="3886200" cy="556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905000"/>
            <a:ext cx="7696200" cy="42672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b="1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Запорозька</a:t>
            </a:r>
            <a:r>
              <a:rPr lang="ru-RU" dirty="0" smtClean="0"/>
              <a:t> </a:t>
            </a:r>
            <a:r>
              <a:rPr lang="ru-RU" dirty="0" err="1" smtClean="0"/>
              <a:t>Січ</a:t>
            </a:r>
            <a:r>
              <a:rPr lang="ru-RU" dirty="0" smtClean="0"/>
              <a:t>,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державності</a:t>
            </a:r>
            <a:r>
              <a:rPr lang="ru-RU" dirty="0" smtClean="0"/>
              <a:t>, все ж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своєрідною</a:t>
            </a:r>
            <a:r>
              <a:rPr lang="ru-RU" dirty="0" smtClean="0"/>
              <a:t> </a:t>
            </a:r>
            <a:r>
              <a:rPr lang="ru-RU" dirty="0" err="1" smtClean="0"/>
              <a:t>перехідною</a:t>
            </a:r>
            <a:r>
              <a:rPr lang="ru-RU" dirty="0" smtClean="0"/>
              <a:t> </a:t>
            </a:r>
            <a:r>
              <a:rPr lang="ru-RU" dirty="0" err="1" smtClean="0"/>
              <a:t>моделлю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справжньою</a:t>
            </a:r>
            <a:r>
              <a:rPr lang="ru-RU" dirty="0" smtClean="0"/>
              <a:t> </a:t>
            </a:r>
            <a:r>
              <a:rPr lang="ru-RU" dirty="0" err="1" smtClean="0"/>
              <a:t>повноцінною</a:t>
            </a:r>
            <a:r>
              <a:rPr lang="ru-RU" dirty="0" smtClean="0"/>
              <a:t> державою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професійною</a:t>
            </a:r>
            <a:r>
              <a:rPr lang="ru-RU" dirty="0" smtClean="0"/>
              <a:t> общиною. </a:t>
            </a:r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недоліки</a:t>
            </a:r>
            <a:r>
              <a:rPr lang="ru-RU" dirty="0" smtClean="0"/>
              <a:t> (</a:t>
            </a:r>
            <a:r>
              <a:rPr lang="ru-RU" dirty="0" err="1" smtClean="0"/>
              <a:t>домінування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тиском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 </a:t>
            </a:r>
            <a:r>
              <a:rPr lang="ru-RU" dirty="0" err="1" smtClean="0"/>
              <a:t>воєнної</a:t>
            </a:r>
            <a:r>
              <a:rPr lang="ru-RU" dirty="0" smtClean="0"/>
              <a:t> та </a:t>
            </a:r>
            <a:r>
              <a:rPr lang="ru-RU" dirty="0" err="1" smtClean="0"/>
              <a:t>невиконання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, </a:t>
            </a:r>
            <a:r>
              <a:rPr lang="ru-RU" dirty="0" err="1" smtClean="0"/>
              <a:t>демографічної</a:t>
            </a:r>
            <a:r>
              <a:rPr lang="ru-RU" dirty="0" smtClean="0"/>
              <a:t>, </a:t>
            </a:r>
            <a:r>
              <a:rPr lang="ru-RU" dirty="0" err="1" smtClean="0"/>
              <a:t>культурної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державотворчих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) </a:t>
            </a:r>
            <a:r>
              <a:rPr lang="ru-RU" dirty="0" err="1" smtClean="0"/>
              <a:t>перехідної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несприятливі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впливи</a:t>
            </a:r>
            <a:r>
              <a:rPr lang="ru-RU" dirty="0" smtClean="0"/>
              <a:t> так </a:t>
            </a:r>
            <a:r>
              <a:rPr lang="ru-RU" dirty="0" err="1" smtClean="0"/>
              <a:t>і</a:t>
            </a:r>
            <a:r>
              <a:rPr lang="ru-RU" dirty="0" smtClean="0"/>
              <a:t> не дали </a:t>
            </a:r>
            <a:r>
              <a:rPr lang="ru-RU" dirty="0" err="1" smtClean="0"/>
              <a:t>змоги</a:t>
            </a:r>
            <a:r>
              <a:rPr lang="ru-RU" dirty="0" smtClean="0"/>
              <a:t>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зародку</a:t>
            </a:r>
            <a:r>
              <a:rPr lang="ru-RU" dirty="0" smtClean="0"/>
              <a:t>, </a:t>
            </a:r>
            <a:r>
              <a:rPr lang="ru-RU" dirty="0" err="1" smtClean="0"/>
              <a:t>ескізу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державності</a:t>
            </a:r>
            <a:r>
              <a:rPr lang="ru-RU" dirty="0" smtClean="0"/>
              <a:t> </a:t>
            </a:r>
            <a:r>
              <a:rPr lang="ru-RU" dirty="0" err="1" smtClean="0"/>
              <a:t>перерости</a:t>
            </a:r>
            <a:r>
              <a:rPr lang="ru-RU" dirty="0" smtClean="0"/>
              <a:t> в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помітний</a:t>
            </a:r>
            <a:r>
              <a:rPr lang="ru-RU" dirty="0" smtClean="0"/>
              <a:t> </a:t>
            </a:r>
            <a:r>
              <a:rPr lang="ru-RU" dirty="0" err="1" smtClean="0"/>
              <a:t>яскравий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державотворення</a:t>
            </a:r>
            <a:r>
              <a:rPr lang="ru-RU" dirty="0" smtClean="0"/>
              <a:t> </a:t>
            </a:r>
            <a:r>
              <a:rPr lang="ru-RU" dirty="0" err="1" smtClean="0"/>
              <a:t>козацька</a:t>
            </a:r>
            <a:r>
              <a:rPr lang="ru-RU" dirty="0" smtClean="0"/>
              <a:t> держава, </a:t>
            </a:r>
            <a:r>
              <a:rPr lang="ru-RU" dirty="0" err="1" smtClean="0"/>
              <a:t>безумовно</a:t>
            </a:r>
            <a:r>
              <a:rPr lang="ru-RU" dirty="0" smtClean="0"/>
              <a:t>, </a:t>
            </a:r>
            <a:r>
              <a:rPr lang="ru-RU" dirty="0" err="1" smtClean="0"/>
              <a:t>залишила</a:t>
            </a:r>
            <a:r>
              <a:rPr lang="ru-RU" dirty="0" smtClean="0"/>
              <a:t>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" y="5029200"/>
            <a:ext cx="8839200" cy="1676400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За </a:t>
            </a:r>
            <a:r>
              <a:rPr lang="ru-RU" dirty="0" err="1" smtClean="0"/>
              <a:t>визначенням</a:t>
            </a:r>
            <a:r>
              <a:rPr lang="ru-RU" dirty="0" smtClean="0"/>
              <a:t> </a:t>
            </a:r>
            <a:r>
              <a:rPr lang="ru-RU" b="1" u="sng" dirty="0" err="1" smtClean="0"/>
              <a:t>Запорізька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Січ</a:t>
            </a:r>
            <a:r>
              <a:rPr lang="ru-RU" u="sng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суспільно-політична</a:t>
            </a:r>
            <a:r>
              <a:rPr lang="ru-RU" dirty="0" smtClean="0"/>
              <a:t> та </a:t>
            </a:r>
            <a:r>
              <a:rPr lang="ru-RU" dirty="0" err="1" smtClean="0"/>
              <a:t>військово-адміністративна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козацтва</a:t>
            </a:r>
            <a:r>
              <a:rPr lang="ru-RU" dirty="0" smtClean="0"/>
              <a:t> за порогами,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склалася</a:t>
            </a:r>
            <a:r>
              <a:rPr lang="ru-RU" dirty="0" smtClean="0"/>
              <a:t> у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16 ст. за </a:t>
            </a:r>
            <a:r>
              <a:rPr lang="ru-RU" dirty="0" err="1" smtClean="0"/>
              <a:t>дніпровими</a:t>
            </a:r>
            <a:r>
              <a:rPr lang="ru-RU" dirty="0" smtClean="0"/>
              <a:t> порогами у </a:t>
            </a:r>
            <a:r>
              <a:rPr lang="ru-RU" dirty="0" err="1" smtClean="0"/>
              <a:t>районі</a:t>
            </a:r>
            <a:r>
              <a:rPr lang="ru-RU" dirty="0" smtClean="0"/>
              <a:t> острова </a:t>
            </a:r>
            <a:r>
              <a:rPr lang="ru-RU" dirty="0" err="1" smtClean="0"/>
              <a:t>Хортиця</a:t>
            </a:r>
            <a:r>
              <a:rPr lang="ru-RU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4339" name="Рисунок 3" descr="97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838200"/>
            <a:ext cx="6388100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Значення</a:t>
            </a:r>
            <a:endParaRPr lang="ru-RU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sz="quarter" idx="2"/>
          </p:nvPr>
        </p:nvSpPr>
        <p:spPr>
          <a:xfrm>
            <a:off x="228600" y="4800600"/>
            <a:ext cx="4040188" cy="1560513"/>
          </a:xfrm>
        </p:spPr>
        <p:txBody>
          <a:bodyPr/>
          <a:lstStyle/>
          <a:p>
            <a:pPr algn="ctr"/>
            <a:r>
              <a:rPr lang="ru-RU" i="1" u="sng" smtClean="0"/>
              <a:t>У широкому</a:t>
            </a:r>
            <a:r>
              <a:rPr lang="ru-RU" smtClean="0"/>
              <a:t> - всі землі, які перебували в управлінні й володінні козаків.</a:t>
            </a:r>
          </a:p>
          <a:p>
            <a:endParaRPr lang="ru-RU" smtClean="0"/>
          </a:p>
        </p:txBody>
      </p:sp>
      <p:sp>
        <p:nvSpPr>
          <p:cNvPr id="15363" name="Содержимое 9"/>
          <p:cNvSpPr>
            <a:spLocks noGrp="1"/>
          </p:cNvSpPr>
          <p:nvPr>
            <p:ph sz="quarter" idx="4"/>
          </p:nvPr>
        </p:nvSpPr>
        <p:spPr>
          <a:xfrm>
            <a:off x="4648200" y="4800600"/>
            <a:ext cx="4041775" cy="1484313"/>
          </a:xfrm>
        </p:spPr>
        <p:txBody>
          <a:bodyPr/>
          <a:lstStyle/>
          <a:p>
            <a:pPr algn="ctr"/>
            <a:r>
              <a:rPr lang="ru-RU" i="1" u="sng" smtClean="0"/>
              <a:t>У вузькому</a:t>
            </a:r>
            <a:r>
              <a:rPr lang="ru-RU" smtClean="0"/>
              <a:t>-центральне поселення, де знаходилось адміністративне управління Січі.</a:t>
            </a:r>
          </a:p>
          <a:p>
            <a:endParaRPr lang="ru-RU" smtClean="0"/>
          </a:p>
        </p:txBody>
      </p:sp>
      <p:sp>
        <p:nvSpPr>
          <p:cNvPr id="6" name="Стрелка вниз 5"/>
          <p:cNvSpPr/>
          <p:nvPr/>
        </p:nvSpPr>
        <p:spPr>
          <a:xfrm>
            <a:off x="1676400" y="2895600"/>
            <a:ext cx="914400" cy="1447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172200" y="2895600"/>
            <a:ext cx="914400" cy="1447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800600"/>
            <a:ext cx="8686800" cy="19050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>
                <a:solidFill>
                  <a:schemeClr val="bg1"/>
                </a:solidFill>
              </a:rPr>
              <a:t>Складність питання про місцезнаходження і час виникнення першої Січі полягає в тому, що козаки стихійно прибували на Запорожжя і будували в різних місцях так звані </a:t>
            </a:r>
            <a:r>
              <a:rPr lang="uk-UA" u="sng" dirty="0" smtClean="0">
                <a:solidFill>
                  <a:schemeClr val="bg1"/>
                </a:solidFill>
              </a:rPr>
              <a:t>«</a:t>
            </a:r>
            <a:r>
              <a:rPr lang="uk-UA" i="1" u="sng" dirty="0" smtClean="0">
                <a:solidFill>
                  <a:schemeClr val="bg1"/>
                </a:solidFill>
              </a:rPr>
              <a:t>городці»</a:t>
            </a:r>
            <a:r>
              <a:rPr lang="uk-UA" dirty="0" smtClean="0">
                <a:solidFill>
                  <a:schemeClr val="bg1"/>
                </a:solidFill>
              </a:rPr>
              <a:t> та </a:t>
            </a:r>
            <a:r>
              <a:rPr lang="uk-UA" i="1" u="sng" dirty="0" smtClean="0">
                <a:solidFill>
                  <a:schemeClr val="bg1"/>
                </a:solidFill>
              </a:rPr>
              <a:t>засіки,</a:t>
            </a:r>
            <a:r>
              <a:rPr lang="uk-UA" dirty="0" smtClean="0">
                <a:solidFill>
                  <a:schemeClr val="bg1"/>
                </a:solidFill>
              </a:rPr>
              <a:t> або ж </a:t>
            </a:r>
            <a:r>
              <a:rPr lang="uk-UA" i="1" u="sng" dirty="0" smtClean="0">
                <a:solidFill>
                  <a:schemeClr val="bg1"/>
                </a:solidFill>
              </a:rPr>
              <a:t>«січі»,</a:t>
            </a:r>
            <a:r>
              <a:rPr lang="uk-UA" dirty="0" smtClean="0">
                <a:solidFill>
                  <a:schemeClr val="bg1"/>
                </a:solidFill>
              </a:rPr>
              <a:t> з повалених дерев для захисту від ворожих нападів. Проте такі імпровізовані населені пункти були </a:t>
            </a:r>
            <a:r>
              <a:rPr lang="uk-UA" dirty="0" err="1" smtClean="0">
                <a:solidFill>
                  <a:schemeClr val="bg1"/>
                </a:solidFill>
              </a:rPr>
              <a:t>слабоукріпленими</a:t>
            </a:r>
            <a:r>
              <a:rPr lang="uk-UA" dirty="0" smtClean="0">
                <a:solidFill>
                  <a:schemeClr val="bg1"/>
                </a:solidFill>
              </a:rPr>
              <a:t> і тому під натиском ворога досить швидко припиняли своє існування, не лишаючи після себе згадки, зафіксованої в історичних джерелах.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050e0d78437a3e5fadafe6df08c51c3a8e4a5d32.jpg"/>
          <p:cNvPicPr>
            <a:picLocks noChangeAspect="1"/>
          </p:cNvPicPr>
          <p:nvPr/>
        </p:nvPicPr>
        <p:blipFill>
          <a:blip r:embed="rId2">
            <a:grayscl/>
          </a:blip>
          <a:stretch>
            <a:fillRect/>
          </a:stretch>
        </p:blipFill>
        <p:spPr>
          <a:xfrm>
            <a:off x="2362200" y="304800"/>
            <a:ext cx="6464300" cy="4216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33600"/>
            <a:ext cx="3886200" cy="248412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/>
              <a:t>Заснування першої Запорозької Січі історики, як правило, пов'язують з ім'ям козацького ватажка </a:t>
            </a:r>
            <a:r>
              <a:rPr lang="uk-UA" b="1" dirty="0" smtClean="0"/>
              <a:t>Д. Вишневецького</a:t>
            </a:r>
            <a:r>
              <a:rPr lang="uk-UA" dirty="0" smtClean="0"/>
              <a:t>.</a:t>
            </a: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6" name="Рисунок 5" descr="5244686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838200"/>
            <a:ext cx="4114800" cy="541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4267200"/>
            <a:ext cx="8839200" cy="248412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b="1" dirty="0" smtClean="0"/>
              <a:t>Вишневецький Дмитро</a:t>
            </a:r>
            <a:r>
              <a:rPr lang="uk-UA" dirty="0" smtClean="0"/>
              <a:t> (Байда) (1516—1563) — один із перших відомих в історії українського козацтва гетьманів, нащадок великого князя литовського Ольгерда. Під його керівництвом протягом 1552—1556 </a:t>
            </a:r>
            <a:r>
              <a:rPr lang="ru-RU" dirty="0" err="1" smtClean="0"/>
              <a:t>pp</a:t>
            </a:r>
            <a:r>
              <a:rPr lang="uk-UA" dirty="0" smtClean="0"/>
              <a:t>. на о. Мала Хортиця було побудовано </a:t>
            </a:r>
            <a:r>
              <a:rPr lang="uk-UA" b="1" dirty="0" smtClean="0"/>
              <a:t>фортецю</a:t>
            </a:r>
            <a:r>
              <a:rPr lang="uk-UA" dirty="0" smtClean="0"/>
              <a:t>, мури якої не тільки гарантували безпеку, а й надалі стали своєрідною базою для здійснення походів на Крим, осередком згуртування запорозького козацтва.</a:t>
            </a: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5" name="Рисунок 4" descr="hotin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981200" y="304800"/>
            <a:ext cx="6629400" cy="3744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8194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  З часом на </a:t>
            </a:r>
            <a:r>
              <a:rPr lang="ru-RU" dirty="0" err="1" smtClean="0"/>
              <a:t>Запорожжі</a:t>
            </a:r>
            <a:r>
              <a:rPr lang="ru-RU" dirty="0" smtClean="0"/>
              <a:t> </a:t>
            </a:r>
            <a:r>
              <a:rPr lang="ru-RU" dirty="0" err="1" smtClean="0"/>
              <a:t>сформувалася</a:t>
            </a:r>
            <a:r>
              <a:rPr lang="ru-RU" dirty="0" smtClean="0"/>
              <a:t> </a:t>
            </a:r>
            <a:r>
              <a:rPr lang="ru-RU" b="1" dirty="0" smtClean="0"/>
              <a:t>нова </a:t>
            </a:r>
            <a:r>
              <a:rPr lang="ru-RU" b="1" dirty="0" err="1" smtClean="0"/>
              <a:t>українська</a:t>
            </a:r>
            <a:r>
              <a:rPr lang="ru-RU" b="1" dirty="0" smtClean="0"/>
              <a:t> (</a:t>
            </a:r>
            <a:r>
              <a:rPr lang="ru-RU" b="1" dirty="0" err="1" smtClean="0"/>
              <a:t>козацька</a:t>
            </a:r>
            <a:r>
              <a:rPr lang="ru-RU" b="1" dirty="0" smtClean="0"/>
              <a:t>) </a:t>
            </a:r>
            <a:r>
              <a:rPr lang="ru-RU" b="1" dirty="0" err="1" smtClean="0"/>
              <a:t>державність</a:t>
            </a:r>
            <a:r>
              <a:rPr lang="ru-RU" dirty="0" smtClean="0"/>
              <a:t>, яку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праобразом</a:t>
            </a:r>
            <a:r>
              <a:rPr lang="ru-RU" dirty="0" smtClean="0"/>
              <a:t> </a:t>
            </a:r>
            <a:r>
              <a:rPr lang="ru-RU" dirty="0" err="1" smtClean="0"/>
              <a:t>справжньої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r>
              <a:rPr lang="ru-RU" dirty="0" err="1" smtClean="0"/>
              <a:t>Головними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особливої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та </a:t>
            </a:r>
            <a:r>
              <a:rPr lang="ru-RU" dirty="0" err="1" smtClean="0"/>
              <a:t>установ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право,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закріплює</a:t>
            </a:r>
            <a:r>
              <a:rPr lang="ru-RU" dirty="0" smtClean="0"/>
              <a:t> </a:t>
            </a:r>
            <a:r>
              <a:rPr lang="ru-RU" dirty="0" err="1" smtClean="0"/>
              <a:t>певну</a:t>
            </a:r>
            <a:r>
              <a:rPr lang="ru-RU" dirty="0" smtClean="0"/>
              <a:t> систему норм, </a:t>
            </a:r>
            <a:r>
              <a:rPr lang="ru-RU" dirty="0" err="1" smtClean="0"/>
              <a:t>санкціонованих</a:t>
            </a:r>
            <a:r>
              <a:rPr lang="ru-RU" dirty="0" smtClean="0"/>
              <a:t> державою;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/>
              <a:t>певна</a:t>
            </a:r>
            <a:r>
              <a:rPr lang="ru-RU" dirty="0" smtClean="0"/>
              <a:t> </a:t>
            </a:r>
            <a:r>
              <a:rPr lang="ru-RU" dirty="0" err="1" smtClean="0"/>
              <a:t>територія</a:t>
            </a:r>
            <a:r>
              <a:rPr lang="ru-RU" dirty="0" smtClean="0"/>
              <a:t>, на яку </a:t>
            </a:r>
            <a:r>
              <a:rPr lang="ru-RU" dirty="0" err="1" smtClean="0"/>
              <a:t>поширюється</a:t>
            </a:r>
            <a:r>
              <a:rPr lang="ru-RU" dirty="0" smtClean="0"/>
              <a:t> </a:t>
            </a:r>
            <a:r>
              <a:rPr lang="ru-RU" dirty="0" err="1" smtClean="0"/>
              <a:t>юрисдикція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     </a:t>
            </a:r>
            <a:r>
              <a:rPr lang="ru-RU" dirty="0" err="1" smtClean="0"/>
              <a:t>Січі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притаманні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5" name="Рисунок 4" descr="219a74b166.jp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95600" y="152400"/>
            <a:ext cx="5257800" cy="37014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4876800"/>
            <a:ext cx="8534400" cy="19812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>
                <a:solidFill>
                  <a:schemeClr val="bg1"/>
                </a:solidFill>
              </a:rPr>
              <a:t>Вищим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законодавчим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адміністративним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судовим</a:t>
            </a:r>
            <a:r>
              <a:rPr lang="ru-RU" dirty="0" smtClean="0">
                <a:solidFill>
                  <a:schemeClr val="bg1"/>
                </a:solidFill>
              </a:rPr>
              <a:t> органом </a:t>
            </a:r>
            <a:r>
              <a:rPr lang="ru-RU" dirty="0" err="1" smtClean="0">
                <a:solidFill>
                  <a:schemeClr val="bg1"/>
                </a:solidFill>
              </a:rPr>
              <a:t>Січі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була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u="sng" dirty="0" err="1" smtClean="0">
                <a:solidFill>
                  <a:schemeClr val="bg1"/>
                </a:solidFill>
              </a:rPr>
              <a:t>січова</a:t>
            </a:r>
            <a:r>
              <a:rPr lang="ru-RU" b="1" u="sng" dirty="0" smtClean="0">
                <a:solidFill>
                  <a:schemeClr val="bg1"/>
                </a:solidFill>
              </a:rPr>
              <a:t> рада</a:t>
            </a:r>
            <a:r>
              <a:rPr lang="ru-RU" dirty="0" smtClean="0">
                <a:solidFill>
                  <a:schemeClr val="bg1"/>
                </a:solidFill>
              </a:rPr>
              <a:t>. Як правило, рада </a:t>
            </a:r>
            <a:r>
              <a:rPr lang="ru-RU" dirty="0" err="1" smtClean="0">
                <a:solidFill>
                  <a:schemeClr val="bg1"/>
                </a:solidFill>
              </a:rPr>
              <a:t>розглядала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найважливіші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питання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внутрішньої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зовнішньої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політики</a:t>
            </a:r>
            <a:r>
              <a:rPr lang="ru-RU" dirty="0" smtClean="0">
                <a:solidFill>
                  <a:schemeClr val="bg1"/>
                </a:solidFill>
              </a:rPr>
              <a:t>, проводила </a:t>
            </a:r>
            <a:r>
              <a:rPr lang="ru-RU" dirty="0" err="1" smtClean="0">
                <a:solidFill>
                  <a:schemeClr val="bg1"/>
                </a:solidFill>
              </a:rPr>
              <a:t>поділ</a:t>
            </a:r>
            <a:r>
              <a:rPr lang="ru-RU" dirty="0" smtClean="0">
                <a:solidFill>
                  <a:schemeClr val="bg1"/>
                </a:solidFill>
              </a:rPr>
              <a:t> земель та </a:t>
            </a:r>
            <a:r>
              <a:rPr lang="ru-RU" dirty="0" err="1" smtClean="0">
                <a:solidFill>
                  <a:schemeClr val="bg1"/>
                </a:solidFill>
              </a:rPr>
              <a:t>угідь</a:t>
            </a:r>
            <a:r>
              <a:rPr lang="ru-RU" dirty="0" smtClean="0">
                <a:solidFill>
                  <a:schemeClr val="bg1"/>
                </a:solidFill>
              </a:rPr>
              <a:t>, судила </a:t>
            </a:r>
            <a:r>
              <a:rPr lang="ru-RU" dirty="0" err="1" smtClean="0">
                <a:solidFill>
                  <a:schemeClr val="bg1"/>
                </a:solidFill>
              </a:rPr>
              <a:t>злочинців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що</a:t>
            </a:r>
            <a:r>
              <a:rPr lang="ru-RU" dirty="0" smtClean="0">
                <a:solidFill>
                  <a:schemeClr val="bg1"/>
                </a:solidFill>
              </a:rPr>
              <a:t> вчиняли </a:t>
            </a:r>
            <a:r>
              <a:rPr lang="ru-RU" dirty="0" err="1" smtClean="0">
                <a:solidFill>
                  <a:schemeClr val="bg1"/>
                </a:solidFill>
              </a:rPr>
              <a:t>найтяжчі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злочини</a:t>
            </a:r>
            <a:r>
              <a:rPr lang="ru-RU" dirty="0" smtClean="0">
                <a:solidFill>
                  <a:schemeClr val="bg1"/>
                </a:solidFill>
              </a:rPr>
              <a:t>, та </a:t>
            </a:r>
            <a:r>
              <a:rPr lang="ru-RU" dirty="0" err="1" smtClean="0">
                <a:solidFill>
                  <a:schemeClr val="bg1"/>
                </a:solidFill>
              </a:rPr>
              <a:t>ін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с1чова рада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600200" y="685800"/>
            <a:ext cx="6006703" cy="41225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251460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err="1" smtClean="0"/>
              <a:t>Важливою</a:t>
            </a:r>
            <a:r>
              <a:rPr lang="ru-RU" dirty="0" smtClean="0"/>
              <a:t> </a:t>
            </a:r>
            <a:r>
              <a:rPr lang="ru-RU" dirty="0" err="1" smtClean="0"/>
              <a:t>функцією</a:t>
            </a:r>
            <a:r>
              <a:rPr lang="ru-RU" dirty="0" smtClean="0"/>
              <a:t> ради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b="1" u="sng" dirty="0" err="1" smtClean="0"/>
              <a:t>обрання</a:t>
            </a:r>
            <a:r>
              <a:rPr lang="ru-RU" b="1" u="sng" dirty="0" smtClean="0"/>
              <a:t> уряду </a:t>
            </a:r>
            <a:r>
              <a:rPr lang="ru-RU" b="1" u="sng" dirty="0" err="1" smtClean="0"/>
              <a:t>Січі</a:t>
            </a:r>
            <a:r>
              <a:rPr lang="ru-RU" b="1" u="sng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старшини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місцевої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— </a:t>
            </a:r>
            <a:r>
              <a:rPr lang="ru-RU" dirty="0" err="1" smtClean="0"/>
              <a:t>паланкової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полкової</a:t>
            </a:r>
            <a:r>
              <a:rPr lang="ru-RU" dirty="0" smtClean="0"/>
              <a:t> </a:t>
            </a:r>
            <a:r>
              <a:rPr lang="ru-RU" dirty="0" err="1" smtClean="0"/>
              <a:t>старшини</a:t>
            </a:r>
            <a:r>
              <a:rPr lang="ru-RU" dirty="0" smtClean="0"/>
              <a:t>. До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козацтва</a:t>
            </a:r>
            <a:r>
              <a:rPr lang="ru-RU" dirty="0" smtClean="0"/>
              <a:t> входили: </a:t>
            </a:r>
            <a:r>
              <a:rPr lang="ru-RU" dirty="0" err="1" smtClean="0"/>
              <a:t>військова</a:t>
            </a:r>
            <a:r>
              <a:rPr lang="ru-RU" dirty="0" smtClean="0"/>
              <a:t> старшина — </a:t>
            </a:r>
            <a:r>
              <a:rPr lang="ru-RU" dirty="0" err="1" smtClean="0"/>
              <a:t>кошовий</a:t>
            </a:r>
            <a:r>
              <a:rPr lang="ru-RU" dirty="0" smtClean="0"/>
              <a:t> </a:t>
            </a:r>
            <a:r>
              <a:rPr lang="ru-RU" dirty="0" err="1" smtClean="0"/>
              <a:t>отаман</a:t>
            </a:r>
            <a:r>
              <a:rPr lang="ru-RU" dirty="0" smtClean="0"/>
              <a:t>, </a:t>
            </a:r>
            <a:r>
              <a:rPr lang="ru-RU" dirty="0" err="1" smtClean="0"/>
              <a:t>військовий</a:t>
            </a:r>
            <a:r>
              <a:rPr lang="ru-RU" dirty="0" smtClean="0"/>
              <a:t> </a:t>
            </a:r>
            <a:r>
              <a:rPr lang="ru-RU" dirty="0" err="1" smtClean="0"/>
              <a:t>суддя</a:t>
            </a:r>
            <a:r>
              <a:rPr lang="ru-RU" dirty="0" smtClean="0"/>
              <a:t>, </a:t>
            </a:r>
            <a:r>
              <a:rPr lang="ru-RU" dirty="0" err="1" smtClean="0"/>
              <a:t>військовий</a:t>
            </a:r>
            <a:r>
              <a:rPr lang="ru-RU" dirty="0" smtClean="0"/>
              <a:t> </a:t>
            </a:r>
            <a:r>
              <a:rPr lang="ru-RU" dirty="0" err="1" smtClean="0"/>
              <a:t>осавул</a:t>
            </a:r>
            <a:r>
              <a:rPr lang="ru-RU" dirty="0" smtClean="0"/>
              <a:t>, </a:t>
            </a:r>
            <a:r>
              <a:rPr lang="ru-RU" dirty="0" err="1" smtClean="0"/>
              <a:t>військовий</a:t>
            </a:r>
            <a:r>
              <a:rPr lang="ru-RU" dirty="0" smtClean="0"/>
              <a:t> </a:t>
            </a:r>
            <a:r>
              <a:rPr lang="ru-RU" dirty="0" err="1" smtClean="0"/>
              <a:t>писар</a:t>
            </a:r>
            <a:r>
              <a:rPr lang="ru-RU" dirty="0" smtClean="0"/>
              <a:t> та </a:t>
            </a:r>
            <a:r>
              <a:rPr lang="ru-RU" dirty="0" err="1" smtClean="0"/>
              <a:t>курінні</a:t>
            </a:r>
            <a:r>
              <a:rPr lang="ru-RU" dirty="0" smtClean="0"/>
              <a:t> </a:t>
            </a:r>
            <a:r>
              <a:rPr lang="ru-RU" dirty="0" err="1" smtClean="0"/>
              <a:t>отамани</a:t>
            </a:r>
            <a:r>
              <a:rPr lang="ru-RU" dirty="0" smtClean="0"/>
              <a:t>;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служителі</a:t>
            </a:r>
            <a:r>
              <a:rPr lang="ru-RU" dirty="0" smtClean="0"/>
              <a:t>: хорунжий, </a:t>
            </a:r>
            <a:r>
              <a:rPr lang="ru-RU" dirty="0" err="1" smtClean="0"/>
              <a:t>бунчужний</a:t>
            </a:r>
            <a:r>
              <a:rPr lang="ru-RU" dirty="0" smtClean="0"/>
              <a:t>, </a:t>
            </a:r>
            <a:r>
              <a:rPr lang="ru-RU" dirty="0" err="1" smtClean="0"/>
              <a:t>довбиш</a:t>
            </a:r>
            <a:r>
              <a:rPr lang="ru-RU" dirty="0" smtClean="0"/>
              <a:t>, </a:t>
            </a:r>
            <a:r>
              <a:rPr lang="ru-RU" dirty="0" err="1" smtClean="0"/>
              <a:t>канцеляристи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.; </a:t>
            </a:r>
            <a:r>
              <a:rPr lang="ru-RU" dirty="0" err="1" smtClean="0"/>
              <a:t>похідні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паланкові</a:t>
            </a:r>
            <a:r>
              <a:rPr lang="ru-RU" dirty="0" smtClean="0"/>
              <a:t> начальники — полковник, </a:t>
            </a:r>
            <a:r>
              <a:rPr lang="ru-RU" dirty="0" err="1" smtClean="0"/>
              <a:t>писар</a:t>
            </a:r>
            <a:r>
              <a:rPr lang="ru-RU" dirty="0" smtClean="0"/>
              <a:t>, </a:t>
            </a:r>
            <a:r>
              <a:rPr lang="ru-RU" dirty="0" err="1" smtClean="0"/>
              <a:t>осавул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File_90266693Ve.jp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219200" y="152400"/>
            <a:ext cx="6724066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742</Words>
  <PresentationFormat>Экран (4:3)</PresentationFormat>
  <Paragraphs>23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Constantia</vt:lpstr>
      <vt:lpstr>Arial</vt:lpstr>
      <vt:lpstr>Calibri</vt:lpstr>
      <vt:lpstr>Wingdings 2</vt:lpstr>
      <vt:lpstr>Поток</vt:lpstr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Карта земель Війська Запорізького на початок 18-го століття.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Максим</cp:lastModifiedBy>
  <cp:revision>29</cp:revision>
  <dcterms:created xsi:type="dcterms:W3CDTF">2012-10-07T16:03:52Z</dcterms:created>
  <dcterms:modified xsi:type="dcterms:W3CDTF">2012-12-27T17:27:17Z</dcterms:modified>
</cp:coreProperties>
</file>